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18"/>
  </p:notesMasterIdLst>
  <p:handoutMasterIdLst>
    <p:handoutMasterId r:id="rId19"/>
  </p:handoutMasterIdLst>
  <p:sldIdLst>
    <p:sldId id="389" r:id="rId2"/>
    <p:sldId id="478" r:id="rId3"/>
    <p:sldId id="398" r:id="rId4"/>
    <p:sldId id="459" r:id="rId5"/>
    <p:sldId id="526" r:id="rId6"/>
    <p:sldId id="527" r:id="rId7"/>
    <p:sldId id="528" r:id="rId8"/>
    <p:sldId id="480" r:id="rId9"/>
    <p:sldId id="520" r:id="rId10"/>
    <p:sldId id="529" r:id="rId11"/>
    <p:sldId id="530" r:id="rId12"/>
    <p:sldId id="531" r:id="rId13"/>
    <p:sldId id="532" r:id="rId14"/>
    <p:sldId id="533" r:id="rId15"/>
    <p:sldId id="534" r:id="rId16"/>
    <p:sldId id="394" r:id="rId17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15922"/>
    <a:srgbClr val="DEE1F1"/>
    <a:srgbClr val="DFEEC6"/>
    <a:srgbClr val="959CCF"/>
    <a:srgbClr val="F0FBDD"/>
    <a:srgbClr val="FFD9D9"/>
    <a:srgbClr val="F8E4F1"/>
    <a:srgbClr val="F68E38"/>
    <a:srgbClr val="DD75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39686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2-2-2(&#44592;&#48376;%20&#54632;&#49688;%20&#50508;&#50500;&#48372;&#44592;).pptx#-1,4,PowerPoint &#54532;&#47112;&#51232;&#53580;&#51060;&#49496;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2-2-3(&#48516;&#49437;&#50640;%20&#54596;&#50836;&#54620;%20&#54632;&#49688;%20&#50508;&#50500;&#48372;&#44592;).pptx#-1,4,PowerPoint &#54532;&#47112;&#51232;&#53580;&#51060;&#49496;" TargetMode="Externa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2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2326521"/>
            <a:ext cx="421481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기초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Ⅱ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2654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수식과</a:t>
            </a:r>
            <a:r>
              <a:rPr lang="en-US" altLang="ko-KR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함수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9913" y="5134682"/>
            <a:ext cx="3308919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수식 활용하기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79913" y="5638738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기본 함수 알아보기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176091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48~69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6142794"/>
            <a:ext cx="5501827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250" smtClean="0">
                <a:effectLst/>
                <a:latin typeface="+mn-ea"/>
                <a:ea typeface="+mn-ea"/>
              </a:rPr>
              <a:t>분석에 필요한 함수 알아보기</a:t>
            </a:r>
            <a:endParaRPr lang="ko-KR" altLang="en-US" sz="3000" b="1" spc="-250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209980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A1]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셀부터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[C2]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셀까지 값을 입력한 후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[A3]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에 “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=A1+A2”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라고 수식을 입력하고 채우기 핸들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[C3]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셀 까지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드래그  </a:t>
            </a:r>
            <a: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  <a:t>    [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B3]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셀과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[C3]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셀이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참조하는 주소가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상대적으로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자동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변경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상대 참조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4734304" y="342900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952" y="4386022"/>
            <a:ext cx="3424136" cy="115759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067944" y="5663455"/>
            <a:ext cx="1097255" cy="408623"/>
          </a:xfrm>
          <a:prstGeom prst="roundRect">
            <a:avLst/>
          </a:prstGeom>
          <a:noFill/>
          <a:ln w="19050">
            <a:solidFill>
              <a:srgbClr val="EC008C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80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=A1+A2</a:t>
            </a:r>
            <a:endParaRPr lang="ko-KR" altLang="en-US" sz="1800">
              <a:solidFill>
                <a:srgbClr val="EC008C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5" name="직선 화살표 연결선 14"/>
          <p:cNvCxnSpPr/>
          <p:nvPr/>
        </p:nvCxnSpPr>
        <p:spPr>
          <a:xfrm flipV="1">
            <a:off x="5004048" y="5193768"/>
            <a:ext cx="0" cy="468000"/>
          </a:xfrm>
          <a:prstGeom prst="straightConnector1">
            <a:avLst/>
          </a:prstGeom>
          <a:ln w="19050">
            <a:solidFill>
              <a:srgbClr val="EC00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17"/>
          <p:cNvCxnSpPr/>
          <p:nvPr/>
        </p:nvCxnSpPr>
        <p:spPr>
          <a:xfrm flipV="1">
            <a:off x="5004048" y="5192081"/>
            <a:ext cx="0" cy="468000"/>
          </a:xfrm>
          <a:prstGeom prst="straightConnector1">
            <a:avLst/>
          </a:prstGeom>
          <a:ln w="19050">
            <a:solidFill>
              <a:srgbClr val="EC00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220081" y="5661768"/>
            <a:ext cx="1070937" cy="408623"/>
          </a:xfrm>
          <a:prstGeom prst="roundRect">
            <a:avLst/>
          </a:prstGeom>
          <a:noFill/>
          <a:ln w="19050">
            <a:solidFill>
              <a:srgbClr val="EC008C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80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=B1+B2</a:t>
            </a:r>
            <a:endParaRPr lang="ko-KR" altLang="en-US" sz="1800">
              <a:solidFill>
                <a:srgbClr val="EC008C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0" name="직선 화살표 연결선 19"/>
          <p:cNvCxnSpPr/>
          <p:nvPr/>
        </p:nvCxnSpPr>
        <p:spPr>
          <a:xfrm flipV="1">
            <a:off x="5804137" y="5192081"/>
            <a:ext cx="0" cy="468000"/>
          </a:xfrm>
          <a:prstGeom prst="straightConnector1">
            <a:avLst/>
          </a:prstGeom>
          <a:ln w="19050">
            <a:solidFill>
              <a:srgbClr val="EC00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372209" y="5661768"/>
            <a:ext cx="1084059" cy="408623"/>
          </a:xfrm>
          <a:prstGeom prst="roundRect">
            <a:avLst/>
          </a:prstGeom>
          <a:noFill/>
          <a:ln w="19050">
            <a:solidFill>
              <a:srgbClr val="EC008C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80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=C1+C2</a:t>
            </a:r>
            <a:endParaRPr lang="ko-KR" altLang="en-US" sz="1800">
              <a:solidFill>
                <a:srgbClr val="EC008C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2" name="직선 화살표 연결선 21"/>
          <p:cNvCxnSpPr/>
          <p:nvPr/>
        </p:nvCxnSpPr>
        <p:spPr>
          <a:xfrm flipV="1">
            <a:off x="6516216" y="5192081"/>
            <a:ext cx="0" cy="468000"/>
          </a:xfrm>
          <a:prstGeom prst="straightConnector1">
            <a:avLst/>
          </a:prstGeom>
          <a:ln w="19050">
            <a:solidFill>
              <a:srgbClr val="EC00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모서리가 둥근 직사각형 22"/>
          <p:cNvSpPr/>
          <p:nvPr/>
        </p:nvSpPr>
        <p:spPr>
          <a:xfrm>
            <a:off x="179512" y="142852"/>
            <a:ext cx="387664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수식 활용하기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8616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28110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특정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셀의 주소를 고정시킬 때 사용하는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방식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    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수식을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복사해도 셀 주소가 변하지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않는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참조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방식</a:t>
            </a:r>
            <a:endParaRPr kumimoji="0" lang="en-US" altLang="ko-KR" sz="3000" spc="-13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$A$1’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과 같이 셀 주소 앞에 ‘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$’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표시를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하는데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직접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입력하거나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[F4]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키를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눌러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절대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참조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899592" y="285293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387664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수식 활용하기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4029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행과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열 중 어느 한쪽에만 절대 참조를 적용하는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방식      ‘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$A1’, ‘A$1’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과 같은 식으로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주소 표시</a:t>
            </a:r>
            <a:endParaRPr kumimoji="0" lang="en-US" altLang="ko-KR" sz="3000" spc="-2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혼합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참조를 복사한 경우 절대 참조 부분은 변하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지 않고 상대 참조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부분만 변경</a:t>
            </a:r>
            <a:endParaRPr kumimoji="0" lang="en-US" altLang="ko-KR" sz="3000" spc="-2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혼합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참조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1656248" y="2853153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387664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수식 활용하기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23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50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3050835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통합 문서의 시트 참조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540472" y="944152"/>
            <a:ext cx="8280000" cy="5616000"/>
          </a:xfrm>
          <a:prstGeom prst="roundRect">
            <a:avLst>
              <a:gd name="adj" fmla="val 2875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40" smtClean="0">
                <a:solidFill>
                  <a:schemeClr val="tx1"/>
                </a:solidFill>
                <a:effectLst/>
              </a:rPr>
              <a:t>같은 </a:t>
            </a:r>
            <a:r>
              <a:rPr lang="ko-KR" altLang="en-US" sz="2800" spc="-140">
                <a:solidFill>
                  <a:schemeClr val="tx1"/>
                </a:solidFill>
                <a:effectLst/>
              </a:rPr>
              <a:t>통합 문서 내의 다른 시트 셀 참조</a:t>
            </a:r>
            <a:r>
              <a:rPr lang="en-US" altLang="ko-KR" sz="2800" spc="-140">
                <a:solidFill>
                  <a:schemeClr val="tx1"/>
                </a:solidFill>
                <a:effectLst/>
              </a:rPr>
              <a:t>: </a:t>
            </a:r>
            <a:r>
              <a:rPr lang="ko-KR" altLang="en-US" sz="2800" spc="-140">
                <a:solidFill>
                  <a:schemeClr val="tx1"/>
                </a:solidFill>
                <a:effectLst/>
              </a:rPr>
              <a:t>다른 시트에 있</a:t>
            </a:r>
            <a:r>
              <a:rPr lang="ko-KR" altLang="en-US" sz="2800" spc="-190">
                <a:solidFill>
                  <a:schemeClr val="tx1"/>
                </a:solidFill>
                <a:effectLst/>
              </a:rPr>
              <a:t>는 셀을 참조하려면 셀 주소 앞에 시트 이 름을 표시하며 시트 이름과 셀 주소 사이를 느낌표</a:t>
            </a:r>
            <a:r>
              <a:rPr lang="en-US" altLang="ko-KR" sz="2800" spc="-190">
                <a:solidFill>
                  <a:schemeClr val="tx1"/>
                </a:solidFill>
                <a:effectLst/>
              </a:rPr>
              <a:t>(!)</a:t>
            </a:r>
            <a:r>
              <a:rPr lang="ko-KR" altLang="en-US" sz="2800" spc="-190">
                <a:solidFill>
                  <a:schemeClr val="tx1"/>
                </a:solidFill>
                <a:effectLst/>
              </a:rPr>
              <a:t>로 구분한다</a:t>
            </a:r>
            <a:r>
              <a:rPr lang="en-US" altLang="ko-KR" sz="2800" spc="-190">
                <a:solidFill>
                  <a:schemeClr val="tx1"/>
                </a:solidFill>
                <a:effectLst/>
              </a:rPr>
              <a:t>.</a:t>
            </a:r>
            <a:r>
              <a:rPr lang="ko-KR" altLang="en-US" sz="2800" spc="-190">
                <a:solidFill>
                  <a:schemeClr val="tx1"/>
                </a:solidFill>
                <a:effectLst/>
              </a:rPr>
              <a:t> </a:t>
            </a:r>
            <a:endParaRPr lang="en-US" altLang="ko-KR" sz="2800" spc="-190">
              <a:solidFill>
                <a:schemeClr val="tx1"/>
              </a:solidFill>
              <a:effectLst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ko-KR" sz="4400" spc="-190">
              <a:solidFill>
                <a:schemeClr val="tx1"/>
              </a:solidFill>
              <a:effectLst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210" smtClean="0">
                <a:solidFill>
                  <a:schemeClr val="tx1"/>
                </a:solidFill>
                <a:effectLst/>
              </a:rPr>
              <a:t>다른 </a:t>
            </a:r>
            <a:r>
              <a:rPr lang="ko-KR" altLang="en-US" sz="2800" spc="-210">
                <a:solidFill>
                  <a:schemeClr val="tx1"/>
                </a:solidFill>
                <a:effectLst/>
              </a:rPr>
              <a:t>통합 문서의 셀 참조</a:t>
            </a:r>
            <a:r>
              <a:rPr lang="en-US" altLang="ko-KR" sz="2800" spc="-210">
                <a:solidFill>
                  <a:schemeClr val="tx1"/>
                </a:solidFill>
                <a:effectLst/>
              </a:rPr>
              <a:t>: </a:t>
            </a:r>
            <a:r>
              <a:rPr lang="ko-KR" altLang="en-US" sz="2800" spc="-210">
                <a:solidFill>
                  <a:schemeClr val="tx1"/>
                </a:solidFill>
                <a:effectLst/>
              </a:rPr>
              <a:t>통합 문서 이름을 대괄호</a:t>
            </a:r>
            <a:r>
              <a:rPr lang="en-US" altLang="ko-KR" sz="2800" spc="-210">
                <a:solidFill>
                  <a:schemeClr val="tx1"/>
                </a:solidFill>
                <a:effectLst/>
              </a:rPr>
              <a:t>([ ])</a:t>
            </a:r>
            <a:r>
              <a:rPr lang="ko-KR" altLang="en-US" sz="2800" spc="-210">
                <a:solidFill>
                  <a:schemeClr val="tx1"/>
                </a:solidFill>
                <a:effectLst/>
              </a:rPr>
              <a:t>로</a:t>
            </a:r>
            <a:r>
              <a:rPr lang="ko-KR" altLang="en-US" sz="2800" spc="-190">
                <a:solidFill>
                  <a:schemeClr val="tx1"/>
                </a:solidFill>
                <a:effectLst/>
              </a:rPr>
              <a:t> 나타내고</a:t>
            </a:r>
            <a:r>
              <a:rPr lang="en-US" altLang="ko-KR" sz="2800" spc="-19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2800" spc="-190">
                <a:solidFill>
                  <a:schemeClr val="tx1"/>
                </a:solidFill>
                <a:effectLst/>
              </a:rPr>
              <a:t>시트 이름과 셀 주소를 입력 한다</a:t>
            </a:r>
            <a:r>
              <a:rPr lang="en-US" altLang="ko-KR" sz="2800" spc="-190">
                <a:solidFill>
                  <a:schemeClr val="tx1"/>
                </a:solidFill>
                <a:effectLst/>
              </a:rPr>
              <a:t>. </a:t>
            </a: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ko-KR" sz="4400" spc="-190" smtClean="0">
              <a:solidFill>
                <a:schemeClr val="tx1"/>
              </a:solidFill>
              <a:effectLst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80" smtClean="0">
                <a:solidFill>
                  <a:schemeClr val="tx1"/>
                </a:solidFill>
                <a:effectLst/>
              </a:rPr>
              <a:t>통합 </a:t>
            </a:r>
            <a:r>
              <a:rPr lang="ko-KR" altLang="en-US" sz="2800" spc="-180">
                <a:solidFill>
                  <a:schemeClr val="tx1"/>
                </a:solidFill>
                <a:effectLst/>
              </a:rPr>
              <a:t>문서 이름이 공백을 포함하는 경우 통합 문서와 시</a:t>
            </a:r>
            <a:r>
              <a:rPr lang="ko-KR" altLang="en-US" sz="2800" spc="-190">
                <a:solidFill>
                  <a:schemeClr val="tx1"/>
                </a:solidFill>
                <a:effectLst/>
              </a:rPr>
              <a:t>트 이름을 작은 따옴표</a:t>
            </a:r>
            <a:r>
              <a:rPr lang="en-US" altLang="ko-KR" sz="2800" spc="-190">
                <a:solidFill>
                  <a:schemeClr val="tx1"/>
                </a:solidFill>
                <a:effectLst/>
              </a:rPr>
              <a:t>(‘ </a:t>
            </a:r>
            <a:r>
              <a:rPr lang="en-US" altLang="ko-KR" sz="2800" spc="-190" smtClean="0">
                <a:solidFill>
                  <a:schemeClr val="tx1"/>
                </a:solidFill>
                <a:effectLst/>
              </a:rPr>
              <a:t> ’)</a:t>
            </a:r>
            <a:r>
              <a:rPr lang="ko-KR" altLang="en-US" sz="2800" spc="-190">
                <a:solidFill>
                  <a:schemeClr val="tx1"/>
                </a:solidFill>
                <a:effectLst/>
              </a:rPr>
              <a:t>로 묶는다 </a:t>
            </a:r>
            <a:r>
              <a:rPr lang="en-US" altLang="ko-KR" sz="2800" spc="-190" smtClean="0">
                <a:solidFill>
                  <a:schemeClr val="tx1"/>
                </a:solidFill>
                <a:effectLst/>
              </a:rPr>
              <a:t>.</a:t>
            </a: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ko-KR" altLang="en-US" sz="3000" spc="-190">
              <a:solidFill>
                <a:schemeClr val="tx1"/>
              </a:solidFill>
              <a:effectLst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917880" y="2482608"/>
            <a:ext cx="4680000" cy="61293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예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=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A3 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rPr>
              <a:t>*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Sheet3!B3 </a:t>
            </a:r>
            <a:endParaRPr lang="ko-KR" altLang="en-US" sz="2000" spc="-1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917879" y="4151595"/>
            <a:ext cx="4680000" cy="61293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예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=A7 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rPr>
              <a:t>*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[</a:t>
            </a:r>
            <a:r>
              <a:rPr lang="ko-KR" altLang="en-US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결산보고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.xlsx]Sheet!B3 </a:t>
            </a:r>
            <a:endParaRPr lang="ko-KR" altLang="en-US" sz="2000" spc="-1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917880" y="5840402"/>
            <a:ext cx="4680000" cy="61293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예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=A2 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rPr>
              <a:t>*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‘[</a:t>
            </a:r>
            <a:r>
              <a:rPr lang="ko-KR" altLang="en-US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결산 보고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.xlsx]</a:t>
            </a:r>
            <a:r>
              <a:rPr lang="ko-KR" altLang="en-US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결산 보고’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!A7 </a:t>
            </a:r>
            <a:endParaRPr lang="ko-KR" altLang="en-US" sz="2000" spc="-1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1481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행과 셀이나 범위에 이름을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정의해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두고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함수나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수식을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사용할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때 셀 주소 대신 정의한 이름을 사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용하면 수식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함수 식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시나리오 등에서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간단하게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셀을 참조할 수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이름 정의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432" y="4322835"/>
            <a:ext cx="4500000" cy="2130501"/>
          </a:xfrm>
          <a:prstGeom prst="rect">
            <a:avLst/>
          </a:prstGeom>
        </p:spPr>
      </p:pic>
      <p:sp>
        <p:nvSpPr>
          <p:cNvPr id="10" name="모서리가 둥근 직사각형 9"/>
          <p:cNvSpPr/>
          <p:nvPr/>
        </p:nvSpPr>
        <p:spPr>
          <a:xfrm>
            <a:off x="179512" y="142852"/>
            <a:ext cx="387664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수식 활용하기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314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434990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수식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정의된 이름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이름 정의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이름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정의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메뉴를 선택한 후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새 이름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대화 상자에서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이름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참조 대상을 입력하거나 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이름 상자</a:t>
            </a:r>
            <a: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에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직접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이름 입력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이름을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정의할 때 첫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글자는 반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드시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문자나 밑줄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( _ )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로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시작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대소문자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구분 없이 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255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자까지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지정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이름 정의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488" y="4333550"/>
            <a:ext cx="2880000" cy="233581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6075328" y="4280678"/>
            <a:ext cx="936000" cy="324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387664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수식 활용하기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3085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수식 활용하기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기본 함수 알아보기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pres?slideindex=4&amp;slidetitle=PowerPoint 프레젠테이션"/>
          </p:cNvPr>
          <p:cNvSpPr txBox="1"/>
          <p:nvPr/>
        </p:nvSpPr>
        <p:spPr>
          <a:xfrm>
            <a:off x="2952440" y="4233914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pc="-300" smtClean="0">
                <a:effectLst/>
                <a:latin typeface="+mn-ea"/>
              </a:rPr>
              <a:t>분석에 필요한 함수 알아보기</a:t>
            </a:r>
            <a:endParaRPr lang="ko-KR" altLang="en-US" b="1" spc="-300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3914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수식과 참조 방식을 설명할 </a:t>
            </a:r>
            <a:r>
              <a:rPr lang="ko-KR" altLang="en-US" b="1" spc="-230" dirty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30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기본 함수의 종류와 기능을 </a:t>
            </a:r>
            <a:r>
              <a:rPr lang="ko-KR" altLang="en-US" b="1" spc="-170" dirty="0">
                <a:effectLst/>
                <a:latin typeface="맑은 고딕" pitchFamily="50" charset="-127"/>
                <a:ea typeface="맑은 고딕" pitchFamily="50" charset="-127"/>
              </a:rPr>
              <a:t>설명할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 수 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분석에 필요한 함수 종류와 기능을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 설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명할 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387664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수식 활용하기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691664"/>
            <a:ext cx="8100000" cy="28110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워크시트에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입력한 데이터를 이용하여 계산하기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위해 연산자나 함수 등을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사용하는 식</a:t>
            </a:r>
            <a:endParaRPr kumimoji="0" lang="en-US" altLang="ko-KR" sz="3000" spc="-16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연산자를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사용하는 방법과 함수를 사용하는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방법</a:t>
            </a:r>
            <a:endParaRPr kumimoji="0" lang="en-US" altLang="ko-KR" sz="3000" spc="-1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등호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(=)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로 시작하며 셀에는 결과 값이 표시되고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수식은 수식 입력줄에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23"/>
          <p:cNvGrpSpPr/>
          <p:nvPr/>
        </p:nvGrpSpPr>
        <p:grpSpPr>
          <a:xfrm>
            <a:off x="683568" y="1124744"/>
            <a:ext cx="1206303" cy="553998"/>
            <a:chOff x="755388" y="1700808"/>
            <a:chExt cx="1206303" cy="553998"/>
          </a:xfrm>
        </p:grpSpPr>
        <p:sp>
          <p:nvSpPr>
            <p:cNvPr id="11" name="TextBox 10"/>
            <p:cNvSpPr txBox="1"/>
            <p:nvPr/>
          </p:nvSpPr>
          <p:spPr>
            <a:xfrm>
              <a:off x="1007584" y="1700808"/>
              <a:ext cx="95410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수식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318782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3580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연산자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42646"/>
              </p:ext>
            </p:extLst>
          </p:nvPr>
        </p:nvGraphicFramePr>
        <p:xfrm>
          <a:off x="251520" y="1772816"/>
          <a:ext cx="8640000" cy="3810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xmlns="" val="4201057219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734968527"/>
                    </a:ext>
                  </a:extLst>
                </a:gridCol>
                <a:gridCol w="2159760">
                  <a:extLst>
                    <a:ext uri="{9D8B030D-6E8A-4147-A177-3AD203B41FA5}">
                      <a16:colId xmlns:a16="http://schemas.microsoft.com/office/drawing/2014/main" xmlns="" val="3752864723"/>
                    </a:ext>
                  </a:extLst>
                </a:gridCol>
                <a:gridCol w="1224616">
                  <a:extLst>
                    <a:ext uri="{9D8B030D-6E8A-4147-A177-3AD203B41FA5}">
                      <a16:colId xmlns:a16="http://schemas.microsoft.com/office/drawing/2014/main" xmlns="" val="3481610567"/>
                    </a:ext>
                  </a:extLst>
                </a:gridCol>
                <a:gridCol w="2159280">
                  <a:extLst>
                    <a:ext uri="{9D8B030D-6E8A-4147-A177-3AD203B41FA5}">
                      <a16:colId xmlns:a16="http://schemas.microsoft.com/office/drawing/2014/main" xmlns="" val="1510040356"/>
                    </a:ext>
                  </a:extLst>
                </a:gridCol>
              </a:tblGrid>
              <a:tr h="4527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종류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연산자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설명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48991955"/>
                  </a:ext>
                </a:extLst>
              </a:tr>
              <a:tr h="559680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산술 연산자</a:t>
                      </a:r>
                      <a:endParaRPr lang="ko-KR" altLang="en-US" sz="240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+, -, *, /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사칙 연산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더하기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빼기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곱하기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나누기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19981721"/>
                  </a:ext>
                </a:extLst>
              </a:tr>
              <a:tr h="5596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%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백분율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9234536"/>
                  </a:ext>
                </a:extLst>
              </a:tr>
              <a:tr h="5596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^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거듭 제곱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44231389"/>
                  </a:ext>
                </a:extLst>
              </a:tr>
              <a:tr h="559680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spc="-100" baseline="0" smtClean="0"/>
                        <a:t>관계</a:t>
                      </a:r>
                      <a:r>
                        <a:rPr lang="en-US" altLang="ko-KR" sz="2400" spc="-100" baseline="0" smtClean="0"/>
                        <a:t>(</a:t>
                      </a:r>
                      <a:r>
                        <a:rPr lang="ko-KR" altLang="en-US" sz="2400" spc="-100" baseline="0" smtClean="0"/>
                        <a:t>비교</a:t>
                      </a:r>
                      <a:r>
                        <a:rPr lang="en-US" altLang="ko-KR" sz="2400" spc="-100" baseline="0" smtClean="0"/>
                        <a:t>)</a:t>
                      </a:r>
                      <a:br>
                        <a:rPr lang="en-US" altLang="ko-KR" sz="2400" spc="-100" baseline="0" smtClean="0"/>
                      </a:br>
                      <a:r>
                        <a:rPr lang="ko-KR" altLang="en-US" sz="2400" spc="-100" baseline="0" smtClean="0"/>
                        <a:t>연산자</a:t>
                      </a:r>
                      <a:endParaRPr lang="ko-KR" altLang="en-US" sz="2400" spc="-100" baseline="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8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=</a:t>
                      </a:r>
                      <a:endParaRPr lang="ko-KR" altLang="en-US" sz="28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같다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&lt;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작다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49394321"/>
                  </a:ext>
                </a:extLst>
              </a:tr>
              <a:tr h="559680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endParaRPr lang="ko-KR" altLang="en-US" sz="180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8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&gt;</a:t>
                      </a:r>
                      <a:endParaRPr lang="ko-KR" altLang="en-US" sz="28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크다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&lt;=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작거나 같다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05983985"/>
                  </a:ext>
                </a:extLst>
              </a:tr>
              <a:tr h="559680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endParaRPr lang="ko-KR" altLang="en-US" sz="1800" spc="-100" baseline="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800" b="0" i="0" u="none" strike="noStrike" kern="1200" spc="-4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&gt;=</a:t>
                      </a:r>
                      <a:endParaRPr lang="ko-KR" altLang="en-US" sz="2800" b="0" i="0" u="none" strike="noStrike" kern="1200" spc="-4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크거나 같다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&lt;&gt;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같지 않다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3171245"/>
                  </a:ext>
                </a:extLst>
              </a:tr>
            </a:tbl>
          </a:graphicData>
        </a:graphic>
      </p:graphicFrame>
      <p:sp>
        <p:nvSpPr>
          <p:cNvPr id="11" name="모서리가 둥근 직사각형 10"/>
          <p:cNvSpPr/>
          <p:nvPr/>
        </p:nvSpPr>
        <p:spPr>
          <a:xfrm>
            <a:off x="179512" y="142852"/>
            <a:ext cx="387664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수식 활용하기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44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3580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연산자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155333"/>
              </p:ext>
            </p:extLst>
          </p:nvPr>
        </p:nvGraphicFramePr>
        <p:xfrm>
          <a:off x="251520" y="1700808"/>
          <a:ext cx="8640000" cy="45202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xmlns="" val="4201057219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734968527"/>
                    </a:ext>
                  </a:extLst>
                </a:gridCol>
                <a:gridCol w="5759680">
                  <a:extLst>
                    <a:ext uri="{9D8B030D-6E8A-4147-A177-3AD203B41FA5}">
                      <a16:colId xmlns:a16="http://schemas.microsoft.com/office/drawing/2014/main" xmlns="" val="3752864723"/>
                    </a:ext>
                  </a:extLst>
                </a:gridCol>
              </a:tblGrid>
              <a:tr h="4527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종류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연산자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smtClean="0"/>
                        <a:t>설명</a:t>
                      </a:r>
                      <a:endParaRPr lang="ko-KR" altLang="en-US" sz="20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8991955"/>
                  </a:ext>
                </a:extLst>
              </a:tr>
              <a:tr h="559680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참조 연산자</a:t>
                      </a:r>
                      <a:endParaRPr lang="ko-KR" altLang="en-US" sz="240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콜론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(:)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두 영역 사이의 모든 부분 참조 </a:t>
                      </a:r>
                    </a:p>
                    <a:p>
                      <a:r>
                        <a:rPr lang="ko-KR" altLang="en-US" sz="2400" b="0" i="0" u="none" strike="noStrike" kern="1200" spc="-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예</a:t>
                      </a:r>
                      <a:r>
                        <a:rPr lang="en-US" altLang="ko-KR" sz="2400" b="0" i="0" u="none" strike="noStrike" kern="1200" spc="-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ko-KR" altLang="en-US" sz="2400" b="0" i="0" u="none" strike="noStrike" kern="1200" spc="-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400" b="0" i="0" u="none" strike="noStrike" kern="1200" spc="-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[A1:H12]: [A1] </a:t>
                      </a:r>
                      <a:r>
                        <a:rPr lang="ko-KR" altLang="en-US" sz="2400" b="0" i="0" u="none" strike="noStrike" kern="1200" spc="-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셀부터 </a:t>
                      </a:r>
                      <a:r>
                        <a:rPr lang="en-US" altLang="ko-KR" sz="2400" b="0" i="0" u="none" strike="noStrike" kern="1200" spc="-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[H12] </a:t>
                      </a:r>
                      <a:r>
                        <a:rPr lang="ko-KR" altLang="en-US" sz="2400" b="0" i="0" u="none" strike="noStrike" kern="1200" spc="-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셀 사이의 모든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영역 참조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9981721"/>
                  </a:ext>
                </a:extLst>
              </a:tr>
              <a:tr h="5596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쉼표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(,)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지정된 영역만 참조 </a:t>
                      </a:r>
                    </a:p>
                    <a:p>
                      <a:r>
                        <a:rPr lang="ko-KR" altLang="en-US" sz="2400" b="0" i="0" u="none" strike="noStrike" kern="1200" spc="-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예</a:t>
                      </a:r>
                      <a:r>
                        <a:rPr lang="en-US" altLang="ko-KR" sz="2400" b="0" i="0" u="none" strike="noStrike" kern="1200" spc="-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[A1,B5:F7,H10]: [A1] </a:t>
                      </a:r>
                      <a:r>
                        <a:rPr lang="ko-KR" altLang="en-US" sz="2400" b="0" i="0" u="none" strike="noStrike" kern="1200" spc="-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셀</a:t>
                      </a:r>
                      <a:r>
                        <a:rPr lang="en-US" altLang="ko-KR" sz="2400" b="0" i="0" u="none" strike="noStrike" kern="1200" spc="-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[B5] </a:t>
                      </a:r>
                      <a:r>
                        <a:rPr lang="ko-KR" altLang="en-US" sz="2400" b="0" i="0" u="none" strike="noStrike" kern="1200" spc="-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셀에서 </a:t>
                      </a:r>
                      <a:r>
                        <a:rPr lang="en-US" altLang="ko-KR" sz="2400" b="0" i="0" u="none" strike="noStrike" kern="1200" spc="-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[F7] </a:t>
                      </a:r>
                      <a:r>
                        <a:rPr lang="ko-KR" altLang="en-US" sz="2400" b="0" i="0" u="none" strike="noStrike" kern="1200" spc="-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셀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사이의 영역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[H10]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셀 참조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234536"/>
                  </a:ext>
                </a:extLst>
              </a:tr>
              <a:tr h="5596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공백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두 영역 사이의 공통되는 부분만 참조 </a:t>
                      </a:r>
                    </a:p>
                    <a:p>
                      <a:r>
                        <a:rPr lang="ko-KR" altLang="en-US" sz="2400" b="0" i="0" u="none" strike="noStrike" kern="1200" spc="-6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예</a:t>
                      </a:r>
                      <a:r>
                        <a:rPr lang="en-US" altLang="ko-KR" sz="2400" b="0" i="0" u="none" strike="noStrike" kern="1200" spc="-6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[A1:A4 A4:F6]: </a:t>
                      </a:r>
                      <a:r>
                        <a:rPr lang="ko-KR" altLang="en-US" sz="2400" b="0" i="0" u="none" strike="noStrike" kern="1200" spc="-6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두 영역 사이의 공통되는 부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분인 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[A4]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셀만 참조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44231389"/>
                  </a:ext>
                </a:extLst>
              </a:tr>
              <a:tr h="55968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2400" spc="-120" baseline="0" smtClean="0"/>
                        <a:t>문자열 연산자</a:t>
                      </a:r>
                      <a:endParaRPr lang="ko-KR" altLang="en-US" sz="2400" spc="-120" baseline="0"/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800" b="0" i="0" u="none" strike="noStrike" kern="1200" spc="-4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&gt;=</a:t>
                      </a:r>
                      <a:endParaRPr lang="ko-KR" altLang="en-US" sz="2800" b="0" i="0" u="none" strike="noStrike" kern="1200" spc="-4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문자와 문자를 하나의 문자열로 결합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3171245"/>
                  </a:ext>
                </a:extLst>
              </a:tr>
            </a:tbl>
          </a:graphicData>
        </a:graphic>
      </p:graphicFrame>
      <p:sp>
        <p:nvSpPr>
          <p:cNvPr id="11" name="모서리가 둥근 직사각형 10"/>
          <p:cNvSpPr/>
          <p:nvPr/>
        </p:nvSpPr>
        <p:spPr>
          <a:xfrm>
            <a:off x="179512" y="142852"/>
            <a:ext cx="387664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수식 활용하기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6630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49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2294218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연산자 우선순위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312"/>
            <a:ext cx="8280000" cy="3780000"/>
          </a:xfrm>
          <a:prstGeom prst="roundRect">
            <a:avLst>
              <a:gd name="adj" fmla="val 4326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3000" spc="-190" smtClean="0">
                <a:solidFill>
                  <a:schemeClr val="tx1"/>
                </a:solidFill>
                <a:effectLst/>
              </a:rPr>
              <a:t>수식에 </a:t>
            </a:r>
            <a:r>
              <a:rPr lang="ko-KR" altLang="en-US" sz="3000" spc="-190">
                <a:solidFill>
                  <a:schemeClr val="tx1"/>
                </a:solidFill>
                <a:effectLst/>
              </a:rPr>
              <a:t>여러 연산자가 사용된 경우에는 우선순위에</a:t>
            </a:r>
            <a:r>
              <a:rPr lang="ko-KR" altLang="en-US" sz="3000" spc="-160">
                <a:solidFill>
                  <a:schemeClr val="tx1"/>
                </a:solidFill>
                <a:effectLst/>
              </a:rPr>
              <a:t> 따라 순서대로 연산이 수행된다</a:t>
            </a:r>
            <a:r>
              <a:rPr lang="en-US" altLang="ko-KR" sz="3000" spc="-160">
                <a:solidFill>
                  <a:schemeClr val="tx1"/>
                </a:solidFill>
                <a:effectLst/>
              </a:rPr>
              <a:t>. </a:t>
            </a:r>
            <a:endParaRPr lang="en-US" altLang="ko-KR" sz="3000" spc="-160" smtClean="0">
              <a:solidFill>
                <a:schemeClr val="tx1"/>
              </a:solidFill>
              <a:effectLst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3000" spc="-190" smtClean="0">
                <a:solidFill>
                  <a:schemeClr val="tx1"/>
                </a:solidFill>
                <a:effectLst/>
              </a:rPr>
              <a:t>우선순위가 </a:t>
            </a:r>
            <a:r>
              <a:rPr lang="ko-KR" altLang="en-US" sz="3000" spc="-190">
                <a:solidFill>
                  <a:schemeClr val="tx1"/>
                </a:solidFill>
                <a:effectLst/>
              </a:rPr>
              <a:t>같은 연산자는 왼쪽에서 오른쪽으로 차</a:t>
            </a:r>
            <a:r>
              <a:rPr lang="ko-KR" altLang="en-US" sz="3000" spc="-220">
                <a:solidFill>
                  <a:schemeClr val="tx1"/>
                </a:solidFill>
                <a:effectLst/>
              </a:rPr>
              <a:t>례로 연산하고</a:t>
            </a:r>
            <a:r>
              <a:rPr lang="en-US" altLang="ko-KR" sz="3000" spc="-22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3000" spc="-220">
                <a:solidFill>
                  <a:schemeClr val="tx1"/>
                </a:solidFill>
                <a:effectLst/>
              </a:rPr>
              <a:t>먼저 계산할 수식은 괄호 </a:t>
            </a:r>
            <a:r>
              <a:rPr lang="en-US" altLang="ko-KR" sz="3000" spc="-220">
                <a:solidFill>
                  <a:schemeClr val="tx1"/>
                </a:solidFill>
                <a:effectLst/>
              </a:rPr>
              <a:t>( )</a:t>
            </a:r>
            <a:r>
              <a:rPr lang="ko-KR" altLang="en-US" sz="3000" spc="-220">
                <a:solidFill>
                  <a:schemeClr val="tx1"/>
                </a:solidFill>
                <a:effectLst/>
              </a:rPr>
              <a:t>로 묶는다</a:t>
            </a:r>
            <a:r>
              <a:rPr lang="en-US" altLang="ko-KR" sz="3000" spc="-220">
                <a:solidFill>
                  <a:schemeClr val="tx1"/>
                </a:solidFill>
                <a:effectLst/>
              </a:rPr>
              <a:t>.</a:t>
            </a:r>
            <a:r>
              <a:rPr lang="en-US" altLang="ko-KR" sz="3000" spc="-160">
                <a:solidFill>
                  <a:schemeClr val="tx1"/>
                </a:solidFill>
                <a:effectLst/>
              </a:rPr>
              <a:t> </a:t>
            </a: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ko-KR" sz="3000" spc="-160" smtClean="0">
              <a:solidFill>
                <a:schemeClr val="tx1"/>
              </a:solidFill>
              <a:effectLst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ko-KR" sz="3000" spc="-160" smtClean="0">
              <a:solidFill>
                <a:schemeClr val="tx1"/>
              </a:solidFill>
              <a:effectLst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ko-KR" altLang="en-US" sz="3000" spc="-160">
              <a:solidFill>
                <a:schemeClr val="tx1"/>
              </a:solidFill>
              <a:effectLst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11560" y="3573016"/>
            <a:ext cx="7920880" cy="1080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괄호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 ) → </a:t>
            </a:r>
            <a:r>
              <a:rPr lang="ko-KR" altLang="en-US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콜론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(:) → </a:t>
            </a:r>
            <a:r>
              <a:rPr lang="ko-KR" altLang="en-US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쉼표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(,) → </a:t>
            </a:r>
            <a:r>
              <a:rPr lang="ko-KR" altLang="en-US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공백 → 백분율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(%) → </a:t>
            </a:r>
            <a:r>
              <a:rPr lang="ko-KR" altLang="en-US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지수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(^) → </a:t>
            </a:r>
            <a:r>
              <a:rPr lang="ko-KR" altLang="en-US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곱하기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나누기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(*,/) → </a:t>
            </a:r>
            <a:r>
              <a:rPr lang="ko-KR" altLang="en-US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더하기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/ </a:t>
            </a:r>
            <a:r>
              <a:rPr lang="ko-KR" altLang="en-US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빼기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(+,-) → </a:t>
            </a:r>
            <a:r>
              <a:rPr lang="ko-KR" altLang="en-US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문자열 연산자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(&amp;) → </a:t>
            </a:r>
            <a:r>
              <a:rPr lang="ko-KR" altLang="en-US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관계 연산자 </a:t>
            </a:r>
          </a:p>
        </p:txBody>
      </p:sp>
    </p:spTree>
    <p:extLst>
      <p:ext uri="{BB962C8B-B14F-4D97-AF65-F5344CB8AC3E}">
        <p14:creationId xmlns:p14="http://schemas.microsoft.com/office/powerpoint/2010/main" val="152949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참조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691664"/>
            <a:ext cx="8100000" cy="28110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수식에서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특정 셀에 입력된 데이터를 사용할 경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우 입력된 데이터 대신 셀 주소를 사용하는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것</a:t>
            </a:r>
            <a:endParaRPr kumimoji="0" lang="en-US" altLang="ko-KR" sz="3000" spc="-9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참조된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셀의 데이터가 변경되면 셀 주소를 이용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한 수식의 결과도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변경</a:t>
            </a:r>
            <a:endParaRPr kumimoji="0" lang="en-US" altLang="ko-KR" sz="3000" spc="-9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참조 방식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상대 참조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절대 참조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혼합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참조</a:t>
            </a:r>
            <a:endParaRPr kumimoji="0" lang="ko-KR" altLang="en-US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387664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수식 활용하기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261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17081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현재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셀을 기준으로 상대적인 위치를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참조</a:t>
            </a:r>
            <a:endParaRPr kumimoji="0" lang="en-US" altLang="ko-KR" sz="3000" spc="-13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셀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참조 시 가장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기본적으로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지정되는 방식으로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A1, B2, C3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과 같이 셀의 주소를 그대로 입력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참조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상대 참조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3876645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수식 활용하기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7306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8020</TotalTime>
  <Words>752</Words>
  <Application>Microsoft Office PowerPoint</Application>
  <PresentationFormat>화면 슬라이드 쇼(4:3)</PresentationFormat>
  <Paragraphs>146</Paragraphs>
  <Slides>16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17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775</cp:revision>
  <dcterms:created xsi:type="dcterms:W3CDTF">2010-03-30T01:48:18Z</dcterms:created>
  <dcterms:modified xsi:type="dcterms:W3CDTF">2022-03-03T05:29:01Z</dcterms:modified>
</cp:coreProperties>
</file>